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85" d="100"/>
          <a:sy n="85" d="100"/>
        </p:scale>
        <p:origin x="590"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49</c:v>
                </c:pt>
                <c:pt idx="2">
                  <c:v>42</c:v>
                </c:pt>
                <c:pt idx="3">
                  <c:v>45</c:v>
                </c:pt>
                <c:pt idx="4">
                  <c:v>49</c:v>
                </c:pt>
                <c:pt idx="5">
                  <c:v>44</c:v>
                </c:pt>
                <c:pt idx="6">
                  <c:v>42</c:v>
                </c:pt>
                <c:pt idx="7">
                  <c:v>45</c:v>
                </c:pt>
                <c:pt idx="8">
                  <c:v>44</c:v>
                </c:pt>
                <c:pt idx="9">
                  <c:v>46</c:v>
                </c:pt>
                <c:pt idx="10">
                  <c:v>48</c:v>
                </c:pt>
                <c:pt idx="11">
                  <c:v>50</c:v>
                </c:pt>
                <c:pt idx="12">
                  <c:v>50</c:v>
                </c:pt>
                <c:pt idx="13">
                  <c:v>49</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34</c:v>
                </c:pt>
                <c:pt idx="1">
                  <c:v>33</c:v>
                </c:pt>
                <c:pt idx="2">
                  <c:v>32</c:v>
                </c:pt>
                <c:pt idx="3">
                  <c:v>33</c:v>
                </c:pt>
                <c:pt idx="4">
                  <c:v>30</c:v>
                </c:pt>
                <c:pt idx="5">
                  <c:v>25</c:v>
                </c:pt>
                <c:pt idx="6">
                  <c:v>32</c:v>
                </c:pt>
                <c:pt idx="7">
                  <c:v>29</c:v>
                </c:pt>
                <c:pt idx="8">
                  <c:v>31</c:v>
                </c:pt>
                <c:pt idx="9">
                  <c:v>33</c:v>
                </c:pt>
                <c:pt idx="10">
                  <c:v>28</c:v>
                </c:pt>
                <c:pt idx="11">
                  <c:v>26</c:v>
                </c:pt>
                <c:pt idx="12">
                  <c:v>28</c:v>
                </c:pt>
                <c:pt idx="13">
                  <c:v>31</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21</c:v>
                </c:pt>
                <c:pt idx="1">
                  <c:v>23</c:v>
                </c:pt>
                <c:pt idx="2">
                  <c:v>21</c:v>
                </c:pt>
                <c:pt idx="3">
                  <c:v>20</c:v>
                </c:pt>
                <c:pt idx="4">
                  <c:v>21</c:v>
                </c:pt>
                <c:pt idx="5">
                  <c:v>23</c:v>
                </c:pt>
                <c:pt idx="6">
                  <c:v>21</c:v>
                </c:pt>
                <c:pt idx="7">
                  <c:v>17</c:v>
                </c:pt>
                <c:pt idx="8">
                  <c:v>15</c:v>
                </c:pt>
                <c:pt idx="9">
                  <c:v>15</c:v>
                </c:pt>
                <c:pt idx="10">
                  <c:v>24</c:v>
                </c:pt>
                <c:pt idx="11">
                  <c:v>17</c:v>
                </c:pt>
                <c:pt idx="12">
                  <c:v>16</c:v>
                </c:pt>
                <c:pt idx="13">
                  <c:v>22</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42</c:v>
                </c:pt>
                <c:pt idx="2">
                  <c:v>46</c:v>
                </c:pt>
                <c:pt idx="3">
                  <c:v>47</c:v>
                </c:pt>
                <c:pt idx="4">
                  <c:v>42</c:v>
                </c:pt>
                <c:pt idx="5">
                  <c:v>49</c:v>
                </c:pt>
                <c:pt idx="6">
                  <c:v>42</c:v>
                </c:pt>
                <c:pt idx="7">
                  <c:v>47</c:v>
                </c:pt>
                <c:pt idx="8">
                  <c:v>45</c:v>
                </c:pt>
                <c:pt idx="9">
                  <c:v>41</c:v>
                </c:pt>
                <c:pt idx="10">
                  <c:v>45</c:v>
                </c:pt>
                <c:pt idx="11">
                  <c:v>50</c:v>
                </c:pt>
                <c:pt idx="12">
                  <c:v>41</c:v>
                </c:pt>
                <c:pt idx="13">
                  <c:v>47</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32</c:v>
                </c:pt>
                <c:pt idx="1">
                  <c:v>26</c:v>
                </c:pt>
                <c:pt idx="2">
                  <c:v>34</c:v>
                </c:pt>
                <c:pt idx="3">
                  <c:v>29</c:v>
                </c:pt>
                <c:pt idx="4">
                  <c:v>31</c:v>
                </c:pt>
                <c:pt idx="5">
                  <c:v>27</c:v>
                </c:pt>
                <c:pt idx="6">
                  <c:v>31</c:v>
                </c:pt>
                <c:pt idx="7">
                  <c:v>34</c:v>
                </c:pt>
                <c:pt idx="8">
                  <c:v>33</c:v>
                </c:pt>
                <c:pt idx="9">
                  <c:v>30</c:v>
                </c:pt>
                <c:pt idx="10">
                  <c:v>25</c:v>
                </c:pt>
                <c:pt idx="11">
                  <c:v>26</c:v>
                </c:pt>
                <c:pt idx="12">
                  <c:v>34</c:v>
                </c:pt>
                <c:pt idx="13">
                  <c:v>34</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19</c:v>
                </c:pt>
                <c:pt idx="1">
                  <c:v>21</c:v>
                </c:pt>
                <c:pt idx="2">
                  <c:v>20</c:v>
                </c:pt>
                <c:pt idx="3">
                  <c:v>20</c:v>
                </c:pt>
                <c:pt idx="4">
                  <c:v>18</c:v>
                </c:pt>
                <c:pt idx="5">
                  <c:v>20</c:v>
                </c:pt>
                <c:pt idx="6">
                  <c:v>25</c:v>
                </c:pt>
                <c:pt idx="7">
                  <c:v>23</c:v>
                </c:pt>
                <c:pt idx="8">
                  <c:v>23</c:v>
                </c:pt>
                <c:pt idx="9">
                  <c:v>15</c:v>
                </c:pt>
                <c:pt idx="10">
                  <c:v>22</c:v>
                </c:pt>
                <c:pt idx="11">
                  <c:v>24</c:v>
                </c:pt>
                <c:pt idx="12">
                  <c:v>22</c:v>
                </c:pt>
                <c:pt idx="13">
                  <c:v>17</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41</c:v>
                </c:pt>
                <c:pt idx="1">
                  <c:v>44</c:v>
                </c:pt>
                <c:pt idx="2">
                  <c:v>42</c:v>
                </c:pt>
                <c:pt idx="3">
                  <c:v>47</c:v>
                </c:pt>
                <c:pt idx="4">
                  <c:v>43</c:v>
                </c:pt>
                <c:pt idx="5">
                  <c:v>40</c:v>
                </c:pt>
                <c:pt idx="6">
                  <c:v>44</c:v>
                </c:pt>
                <c:pt idx="7">
                  <c:v>40</c:v>
                </c:pt>
                <c:pt idx="8">
                  <c:v>41</c:v>
                </c:pt>
                <c:pt idx="9">
                  <c:v>46</c:v>
                </c:pt>
                <c:pt idx="10">
                  <c:v>44</c:v>
                </c:pt>
                <c:pt idx="11">
                  <c:v>48</c:v>
                </c:pt>
                <c:pt idx="12">
                  <c:v>50</c:v>
                </c:pt>
                <c:pt idx="13">
                  <c:v>50</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33</c:v>
                </c:pt>
                <c:pt idx="1">
                  <c:v>25</c:v>
                </c:pt>
                <c:pt idx="2">
                  <c:v>31</c:v>
                </c:pt>
                <c:pt idx="3">
                  <c:v>32</c:v>
                </c:pt>
                <c:pt idx="4">
                  <c:v>28</c:v>
                </c:pt>
                <c:pt idx="5">
                  <c:v>35</c:v>
                </c:pt>
                <c:pt idx="6">
                  <c:v>27</c:v>
                </c:pt>
                <c:pt idx="7">
                  <c:v>25</c:v>
                </c:pt>
                <c:pt idx="8">
                  <c:v>31</c:v>
                </c:pt>
                <c:pt idx="9">
                  <c:v>33</c:v>
                </c:pt>
                <c:pt idx="10">
                  <c:v>26</c:v>
                </c:pt>
                <c:pt idx="11">
                  <c:v>31</c:v>
                </c:pt>
                <c:pt idx="12">
                  <c:v>31</c:v>
                </c:pt>
                <c:pt idx="13">
                  <c:v>26</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24</c:v>
                </c:pt>
                <c:pt idx="1">
                  <c:v>16</c:v>
                </c:pt>
                <c:pt idx="2">
                  <c:v>15</c:v>
                </c:pt>
                <c:pt idx="3">
                  <c:v>21</c:v>
                </c:pt>
                <c:pt idx="4">
                  <c:v>19</c:v>
                </c:pt>
                <c:pt idx="5">
                  <c:v>15</c:v>
                </c:pt>
                <c:pt idx="6">
                  <c:v>17</c:v>
                </c:pt>
                <c:pt idx="7">
                  <c:v>25</c:v>
                </c:pt>
                <c:pt idx="8">
                  <c:v>17</c:v>
                </c:pt>
                <c:pt idx="9">
                  <c:v>16</c:v>
                </c:pt>
                <c:pt idx="10">
                  <c:v>19</c:v>
                </c:pt>
                <c:pt idx="11">
                  <c:v>17</c:v>
                </c:pt>
                <c:pt idx="12">
                  <c:v>20</c:v>
                </c:pt>
                <c:pt idx="13">
                  <c:v>20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 Id="rId6"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3.png"/><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Society of Automotive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A: Policy and Practice</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Institute of Electrical and Electronics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Robotaxi market is experiencing exponential growth, fuelled by technological advancements and increasing investments in autonomous vehicles. Key market players such as Waymo, Tesla and Uber are pioneering innovations, with other technology and auto companies following suit. Primary market drivers include advances in AI, LiDAR, and 5G communications, with regulatory support providing additional momentum. Market trends show a shift towards shared mobility solutions and eco-friendly vehicles, broadening Robotaxi's appeal. Despite the challenges posed by safety concerns and high development costs, the future outlook remains positive, with market expansion expected in both urban and suburban areas, further transforming the global transportation landscape.
</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071537"/>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Advancements in Autonomous Vehicle Technology: The continuous advancement in autonomous vehicle technology is a major enabler for the growth of the global robotaxi market. Tech giants and automotive companies are investing heavily in the research and development of self-driving technology. The success of autopilot systems, advanced sensors, machine learning algorithms, and high-definition cameras have significantly contributed to the rise of robotaxi services around the world. These advancements not only make robotaxis reliable for passenger transportation but also improve transit accuracy, safety, and efficiency.
Supportive Government Regulations and Policies: Governments across many countries are recognizing the potential benefits of autonomous vehicles, which includes reduction in traffic congestion, fuel consumption and lowering emission levels. As a result, regulatory authorities are formulating favorable policies, regulations, and initiatives to encourage the development and use of robotaxis. Their support eases the testing and operation of these vehicles on public roads. In addition, they are also partnering with private sectors to boost infrastructure development to meet the needs of autonomous vehicles; such governmental support acts as a significant enabler for the global robotaxi market.</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96992"/>
            <a:ext cx="6013807" cy="3221237"/>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675768" y="1632311"/>
            <a:ext cx="6716172" cy="3221237"/>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7533870" y="4581586"/>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ROBOTAXI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8895942" y="4581585"/>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ROBOTAXI MARKET,2032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4"/>
          <a:stretch>
            <a:fillRect/>
          </a:stretch>
        </p:blipFill>
        <p:spPr>
          <a:xfrm>
            <a:off x="7963043" y="1537739"/>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95300" y="8084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64508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51086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07970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49026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6" name="TextBox 5">
            <a:extLst>
              <a:ext uri="{FF2B5EF4-FFF2-40B4-BE49-F238E27FC236}">
                <a16:creationId xmlns:a16="http://schemas.microsoft.com/office/drawing/2014/main" id="{7BAA96CD-19E6-155E-7C32-577DF97EF73C}"/>
              </a:ext>
            </a:extLst>
          </p:cNvPr>
          <p:cNvSpPr txBox="1"/>
          <p:nvPr/>
        </p:nvSpPr>
        <p:spPr>
          <a:xfrm>
            <a:off x="732184" y="113787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6223986" y="113787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2" cstate="print"/>
          <a:stretch>
            <a:fillRect/>
          </a:stretch>
        </p:blipFill>
        <p:spPr>
          <a:xfrm>
            <a:off x="728870" y="1425093"/>
            <a:ext cx="5342888" cy="3173411"/>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3" cstate="print"/>
          <a:stretch>
            <a:fillRect/>
          </a:stretch>
        </p:blipFill>
        <p:spPr>
          <a:xfrm>
            <a:off x="6252764" y="1531110"/>
            <a:ext cx="5342888" cy="3067394"/>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Urbanization is a driving force behind the growth of the global robo-taxi market. With more people moving into cities, the demand for efficient, reliable, and affordable transportation is on the rise. Traditional taxis and ride-sharing services may struggle to meet this growing demand due to challenges such as increasing traffic congestion and the high operational costs of vehicle maintenance and driver salaries. Robotaxis, with their autonomous operation and potential for high vehicle utilization rates, present a promising solution to these challenges. Companies like Waymo, Cruise, and Uber are investing heavily in autonomous technology with the aim of launching robo-taxi services.
Robotaxi technology can also assist in mitigating some of the environmental impact of urbanization. The use of electric vehicles in robo-taxi fleets can contribute to a reduction in carbon emissions, thereby supporting global efforts to combat climate change. Moreover, efficient routing and scheduling enabled by advanced AI technology can optimize journey times and reduce unnecessary mileage. Public acceptance of robo-taxis is growing, as people start to appreciate the benefits of this form of transportation, which include convenience, reduced travel times, and the potential for lower costs.
Governments, too, are recognizing the potential benefits of robo-taxis. In cities around the world, authorities are exploring ways to integrate these vehicles into existing transportation networks. Initiatives often involve partnerships between public sector bodies and private companies, with the aim of testing and developing robo-taxi technology and infrastructure. Legislations are also being introduced to support the testing and deployment of self-driving vehicles. Overall, the trend of urbanization is driving a search for innovative transportation solutions, and robo-taxis appear to be a key part of the solution.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Rising Urbanization and Demand for Efficient Transportation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One of the top market restraints for the global Robotaxi market is the high cost associated with the technology’s development, production, and routine maintenance. The cost of implementing a full suite of autonomous-driving technology is significant, given that it comprises LIDARs, RADARs and a variety of artificial intelligence and sensor systems. In case of any malfunction or damage, replacements of these high-end technologies can incur notable costs.
An example can be drawn from Uber's self-driving prototype which was estimated to be worth over $1 million dollars, a far cry from typical taxi vehicles’ costs. As a result, in the short term, these high costs may limit the number of companies able to join the market, as not every firm can afford the extensive investment required. This can lead to slowed growth and limit competition.
Another major financial challenge lies in the requirement for regular system updates and continuous testing to ensure rider safety. This is critical to avoid accidents like the fatal Uber incident in Arizona in 2018, which was caused by a system failure. High costs, therefore, not only impose a barrier to market entry and growth but also pose as significant ongoing operational costs. Until the industry is able to bring down these costs, they remain a significant restraint on the autonomy market and the commercial success of Robotaxis.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High Development and Maintenance Costs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
        <p:nvSpPr>
          <p:cNvPr id="10" name="Title 1">
            <a:extLst>
              <a:ext uri="{FF2B5EF4-FFF2-40B4-BE49-F238E27FC236}">
                <a16:creationId xmlns:a16="http://schemas.microsoft.com/office/drawing/2014/main" id="{0D563107-E7AE-4180-BF86-DFAD5069183A}"/>
              </a:ext>
            </a:extLst>
          </p:cNvPr>
          <p:cNvSpPr txBox="1">
            <a:spLocks/>
          </p:cNvSpPr>
          <p:nvPr/>
        </p:nvSpPr>
        <p:spPr>
          <a:xfrm>
            <a:off x="400050" y="2066512"/>
            <a:ext cx="7029450" cy="88982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IN" sz="3600" b="1" kern="1200" dirty="0">
                <a:solidFill>
                  <a:schemeClr val="accent1">
                    <a:lumMod val="50000"/>
                  </a:schemeClr>
                </a:solidFill>
                <a:latin typeface="+mj-lt"/>
                <a:ea typeface="+mj-ea"/>
                <a:cs typeface="+mj-cs"/>
              </a:defRPr>
            </a:lvl1pPr>
          </a:lstStyle>
          <a:p>
            <a:pPr>
              <a:lnSpc>
                <a:spcPct val="100000"/>
              </a:lnSpc>
            </a:pPr>
            <a:r>
              <a:rPr lang="en-US">
                <a:solidFill>
                  <a:schemeClr val="accent1"/>
                </a:solidFill>
              </a:rPr>
              <a:t>KEY MARKET INSIGHTS</a:t>
            </a:r>
          </a:p>
        </p:txBody>
      </p:sp>
      <p:cxnSp>
        <p:nvCxnSpPr>
          <p:cNvPr id="11" name="Straight Connector 10">
            <a:extLst>
              <a:ext uri="{FF2B5EF4-FFF2-40B4-BE49-F238E27FC236}">
                <a16:creationId xmlns:a16="http://schemas.microsoft.com/office/drawing/2014/main" id="{11CD8FC6-D39B-4766-AA41-1036DF948607}"/>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25D49B1-77A8-416D-9C42-8DF1E7292426}"/>
              </a:ext>
            </a:extLst>
          </p:cNvPr>
          <p:cNvSpPr txBox="1"/>
          <p:nvPr/>
        </p:nvSpPr>
        <p:spPr>
          <a:xfrm>
            <a:off x="400050" y="2788951"/>
            <a:ext cx="3738516" cy="1692771"/>
          </a:xfrm>
          <a:prstGeom prst="rect">
            <a:avLst/>
          </a:prstGeom>
          <a:noFill/>
        </p:spPr>
        <p:txBody>
          <a:bodyPr wrap="square">
            <a:spAutoFit/>
          </a:bodyPr>
          <a:lstStyle/>
          <a:p>
            <a:pPr>
              <a:spcBef>
                <a:spcPts val="400"/>
              </a:spcBef>
            </a:pPr>
            <a:r>
              <a:rPr lang="en-US" sz="1200" b="1" dirty="0"/>
              <a:t>Key Success Factors in the Robotaxi Market</a:t>
            </a:r>
            <a:endParaRPr lang="en-IN" sz="1200" b="1" dirty="0"/>
          </a:p>
          <a:p>
            <a:pPr>
              <a:spcBef>
                <a:spcPts val="400"/>
              </a:spcBef>
            </a:pPr>
            <a:r>
              <a:rPr lang="en-US" sz="1200" b="1" dirty="0"/>
              <a:t>Market Impacting Factors</a:t>
            </a:r>
            <a:endParaRPr lang="en-IN" sz="1200" b="1" dirty="0"/>
          </a:p>
          <a:p>
            <a:pPr>
              <a:spcBef>
                <a:spcPts val="400"/>
              </a:spcBef>
            </a:pPr>
            <a:r>
              <a:rPr lang="en-US" sz="1200" b="1" dirty="0"/>
              <a:t>Top Investment &amp; White Spaces Opportunity</a:t>
            </a:r>
            <a:endParaRPr lang="en-IN" sz="1200" b="1" dirty="0"/>
          </a:p>
          <a:p>
            <a:pPr>
              <a:spcBef>
                <a:spcPts val="400"/>
              </a:spcBef>
            </a:pPr>
            <a:r>
              <a:rPr lang="en-US" sz="1200" b="1" dirty="0"/>
              <a:t>Ecosystem of the Market</a:t>
            </a:r>
            <a:endParaRPr lang="en-IN" sz="1200" b="1" dirty="0"/>
          </a:p>
          <a:p>
            <a:pPr>
              <a:spcBef>
                <a:spcPts val="400"/>
              </a:spcBef>
            </a:pPr>
            <a:r>
              <a:rPr lang="en-US" sz="1200" b="1" dirty="0"/>
              <a:t>Market Attractiveness Index, 2024</a:t>
            </a:r>
            <a:endParaRPr lang="en-IN" sz="1200" b="1" dirty="0"/>
          </a:p>
          <a:p>
            <a:pPr>
              <a:spcBef>
                <a:spcPts val="400"/>
              </a:spcBef>
            </a:pPr>
            <a:r>
              <a:rPr lang="en-US" sz="1200" b="1" dirty="0"/>
              <a:t>PESTEL Analysis</a:t>
            </a:r>
            <a:endParaRPr lang="en-IN" sz="1200" b="1" dirty="0"/>
          </a:p>
          <a:p>
            <a:pPr>
              <a:spcBef>
                <a:spcPts val="400"/>
              </a:spcBef>
            </a:pPr>
            <a:r>
              <a:rPr lang="en-US" sz="1200" b="1" dirty="0"/>
              <a:t>Value Chain Analysis</a:t>
            </a:r>
            <a:endParaRPr lang="en-IN" sz="1200" b="1" dirty="0"/>
          </a:p>
        </p:txBody>
      </p:sp>
      <p:sp>
        <p:nvSpPr>
          <p:cNvPr id="13" name="TextBox 12">
            <a:extLst>
              <a:ext uri="{FF2B5EF4-FFF2-40B4-BE49-F238E27FC236}">
                <a16:creationId xmlns:a16="http://schemas.microsoft.com/office/drawing/2014/main" id="{73863466-EB46-4849-B2C9-81D197F09C58}"/>
              </a:ext>
            </a:extLst>
          </p:cNvPr>
          <p:cNvSpPr txBox="1"/>
          <p:nvPr/>
        </p:nvSpPr>
        <p:spPr>
          <a:xfrm>
            <a:off x="4060825" y="2788950"/>
            <a:ext cx="3051083" cy="1641475"/>
          </a:xfrm>
          <a:prstGeom prst="rect">
            <a:avLst/>
          </a:prstGeom>
          <a:noFill/>
        </p:spPr>
        <p:txBody>
          <a:bodyPr wrap="square">
            <a:spAutoFit/>
          </a:bodyPr>
          <a:lstStyle/>
          <a:p>
            <a:pPr>
              <a:spcBef>
                <a:spcPts val="400"/>
              </a:spcBef>
            </a:pPr>
            <a:r>
              <a:rPr lang="en-US" sz="1200" b="1" dirty="0"/>
              <a:t>Pricing Analysis</a:t>
            </a:r>
            <a:endParaRPr lang="en-IN" sz="1200" b="1" dirty="0"/>
          </a:p>
          <a:p>
            <a:pPr>
              <a:spcBef>
                <a:spcPts val="400"/>
              </a:spcBef>
            </a:pPr>
            <a:r>
              <a:rPr lang="en-US" sz="1200" b="1" dirty="0"/>
              <a:t>Case Studies</a:t>
            </a:r>
            <a:endParaRPr lang="en-IN" sz="1200" b="1" dirty="0"/>
          </a:p>
          <a:p>
            <a:pPr>
              <a:spcBef>
                <a:spcPts val="400"/>
              </a:spcBef>
            </a:pPr>
            <a:r>
              <a:rPr lang="en-US" sz="1200" b="1" dirty="0"/>
              <a:t>Regulations, Certifications, and Guidelines</a:t>
            </a:r>
            <a:endParaRPr lang="en-IN" sz="1200" b="1" dirty="0"/>
          </a:p>
          <a:p>
            <a:pPr>
              <a:spcBef>
                <a:spcPts val="400"/>
              </a:spcBef>
            </a:pPr>
            <a:r>
              <a:rPr lang="en-US" sz="1200" b="1" dirty="0"/>
              <a:t>Patent Analysis</a:t>
            </a:r>
            <a:endParaRPr lang="en-IN" sz="1200" b="1" dirty="0"/>
          </a:p>
          <a:p>
            <a:pPr>
              <a:spcBef>
                <a:spcPts val="400"/>
              </a:spcBef>
            </a:pPr>
            <a:r>
              <a:rPr lang="en-US" sz="1200" b="1" dirty="0"/>
              <a:t>Consumer Buying Behavior Analysis</a:t>
            </a:r>
            <a:endParaRPr lang="en-IN" sz="1200" b="1" dirty="0"/>
          </a:p>
          <a:p>
            <a:pPr>
              <a:spcBef>
                <a:spcPts val="400"/>
              </a:spcBef>
            </a:pPr>
            <a:r>
              <a:rPr lang="en-IN" sz="1200" b="1" dirty="0"/>
              <a:t>Technology Analysis</a:t>
            </a:r>
            <a:endParaRPr lang="en-US" sz="1000" b="1" dirty="0">
              <a:solidFill>
                <a:srgbClr val="000000"/>
              </a:solidFill>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graphicFrame>
        <p:nvGraphicFramePr>
          <p:cNvPr id="10" name="Table 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1" name="Chart 1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Historic Year 2019-2023 and Forecast to 2032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graphicFrame>
        <p:nvGraphicFramePr>
          <p:cNvPr id="24" name="Table 23"/>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5" name="Chart 24"/>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{{type_1}}, Historic Year 2019-2023 and Forecast to 2032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32">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32">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13742</TotalTime>
  <Words>2452</Words>
  <Application>Microsoft Office PowerPoint</Application>
  <PresentationFormat>Widescreen</PresentationFormat>
  <Paragraphs>505</Paragraphs>
  <Slides>41</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41</vt:i4>
      </vt:variant>
    </vt:vector>
  </HeadingPairs>
  <TitlesOfParts>
    <vt:vector size="55"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PowerPoint Presentation</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94</cp:revision>
  <dcterms:created xsi:type="dcterms:W3CDTF">2024-08-12T13:13:25Z</dcterms:created>
  <dcterms:modified xsi:type="dcterms:W3CDTF">2025-09-16T06:06:09Z</dcterms:modified>
</cp:coreProperties>
</file>